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330" r:id="rId3"/>
    <p:sldId id="317" r:id="rId4"/>
    <p:sldId id="329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35" r:id="rId14"/>
    <p:sldId id="273" r:id="rId15"/>
    <p:sldId id="268" r:id="rId16"/>
    <p:sldId id="270" r:id="rId17"/>
    <p:sldId id="318" r:id="rId18"/>
    <p:sldId id="275" r:id="rId19"/>
    <p:sldId id="289" r:id="rId20"/>
    <p:sldId id="304" r:id="rId21"/>
    <p:sldId id="307" r:id="rId22"/>
    <p:sldId id="311" r:id="rId23"/>
    <p:sldId id="312" r:id="rId24"/>
    <p:sldId id="313" r:id="rId25"/>
    <p:sldId id="314" r:id="rId26"/>
    <p:sldId id="316" r:id="rId27"/>
    <p:sldId id="298" r:id="rId2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F505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77" autoAdjust="0"/>
    <p:restoredTop sz="94660"/>
  </p:normalViewPr>
  <p:slideViewPr>
    <p:cSldViewPr>
      <p:cViewPr>
        <p:scale>
          <a:sx n="81" d="100"/>
          <a:sy n="81" d="100"/>
        </p:scale>
        <p:origin x="-3192" y="-14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5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41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672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3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8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48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21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0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59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59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77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5C962-9C4C-4077-843A-8A4B0068804C}" type="datetimeFigureOut">
              <a:rPr lang="fr-FR" smtClean="0"/>
              <a:t>22/08/15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86A90-4EC8-48E6-A0C0-D736F68D275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214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microsoft.com/office/2007/relationships/hdphoto" Target="../media/hdphoto1.wdp"/><Relationship Id="rId5" Type="http://schemas.openxmlformats.org/officeDocument/2006/relationships/image" Target="../media/image9.jpeg"/><Relationship Id="rId6" Type="http://schemas.openxmlformats.org/officeDocument/2006/relationships/hyperlink" Target="http://giverny.org/gardens/fcm/pictures/giverny-1.jpg" TargetMode="External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microsoft.com/office/2007/relationships/hdphoto" Target="../media/hdphoto1.wdp"/><Relationship Id="rId5" Type="http://schemas.openxmlformats.org/officeDocument/2006/relationships/image" Target="../media/image9.jpeg"/><Relationship Id="rId6" Type="http://schemas.openxmlformats.org/officeDocument/2006/relationships/hyperlink" Target="http://www.tripadvisor.fr/LocationPhotoDirectLink-g778003-d2716118-i57376409-Au_comptoir_de_la_baie-Saint_Valery_sur_Somme_Somme_Picardy.html57376409" TargetMode="External"/><Relationship Id="rId7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microsoft.com/office/2007/relationships/hdphoto" Target="../media/hdphoto1.wdp"/><Relationship Id="rId5" Type="http://schemas.openxmlformats.org/officeDocument/2006/relationships/hyperlink" Target="http://laquarelle-giverny.fr/wp-content/uploads/2015/03/Restaurant2.jpg" TargetMode="External"/><Relationship Id="rId6" Type="http://schemas.openxmlformats.org/officeDocument/2006/relationships/image" Target="../media/image12.jpeg"/><Relationship Id="rId7" Type="http://schemas.openxmlformats.org/officeDocument/2006/relationships/hyperlink" Target="http://giverny.org/gardens/fcm/pictures/giverny-1.jpg" TargetMode="External"/><Relationship Id="rId8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Rectangle 6"/>
          <p:cNvSpPr/>
          <p:nvPr/>
        </p:nvSpPr>
        <p:spPr>
          <a:xfrm>
            <a:off x="-396552" y="1110342"/>
            <a:ext cx="9937104" cy="174259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39552" y="1303950"/>
            <a:ext cx="6796115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algn="ctr"/>
            <a:r>
              <a:rPr lang="fr-FR" dirty="0">
                <a:solidFill>
                  <a:srgbClr val="1F497D"/>
                </a:solidFill>
              </a:rPr>
              <a:t>Dimanche 4 juillet 2015</a:t>
            </a:r>
          </a:p>
          <a:p>
            <a:pPr algn="ctr"/>
            <a:r>
              <a:rPr lang="fr-FR" sz="5400" b="1" dirty="0" smtClean="0">
                <a:solidFill>
                  <a:schemeClr val="tx2"/>
                </a:solidFill>
              </a:rPr>
              <a:t>Bienvenue chez vous !</a:t>
            </a:r>
          </a:p>
        </p:txBody>
      </p:sp>
      <p:sp>
        <p:nvSpPr>
          <p:cNvPr id="9" name="Rectangle 8"/>
          <p:cNvSpPr/>
          <p:nvPr/>
        </p:nvSpPr>
        <p:spPr>
          <a:xfrm>
            <a:off x="-762529" y="4898520"/>
            <a:ext cx="10930814" cy="231939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28386" y="5233263"/>
            <a:ext cx="8887228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r-FR" sz="2000" dirty="0" smtClean="0">
                <a:solidFill>
                  <a:schemeClr val="bg1"/>
                </a:solidFill>
              </a:rPr>
              <a:t>« Mais </a:t>
            </a:r>
            <a:r>
              <a:rPr lang="fr-FR" sz="2000" dirty="0">
                <a:solidFill>
                  <a:schemeClr val="bg1"/>
                </a:solidFill>
              </a:rPr>
              <a:t>la nourriture solide est pour les </a:t>
            </a:r>
            <a:r>
              <a:rPr lang="fr-FR" sz="2000" b="1" dirty="0" smtClean="0">
                <a:solidFill>
                  <a:schemeClr val="bg1"/>
                </a:solidFill>
              </a:rPr>
              <a:t>adultes</a:t>
            </a:r>
            <a:r>
              <a:rPr lang="fr-FR" sz="2000" dirty="0" smtClean="0">
                <a:solidFill>
                  <a:schemeClr val="bg1"/>
                </a:solidFill>
              </a:rPr>
              <a:t>, </a:t>
            </a:r>
            <a:r>
              <a:rPr lang="fr-FR" sz="2000" dirty="0">
                <a:solidFill>
                  <a:schemeClr val="bg1"/>
                </a:solidFill>
              </a:rPr>
              <a:t>pour ceux qui, en raison de leur expérience, ont le jugement </a:t>
            </a:r>
            <a:r>
              <a:rPr lang="fr-FR" sz="2000" b="1" dirty="0" smtClean="0">
                <a:solidFill>
                  <a:schemeClr val="bg1"/>
                </a:solidFill>
              </a:rPr>
              <a:t>exercé </a:t>
            </a:r>
            <a:r>
              <a:rPr lang="fr-FR" sz="2000" b="1" dirty="0">
                <a:solidFill>
                  <a:schemeClr val="bg1"/>
                </a:solidFill>
              </a:rPr>
              <a:t>à discerner ce qui est bien et ce qui est </a:t>
            </a:r>
            <a:r>
              <a:rPr lang="fr-FR" sz="2000" b="1" dirty="0" smtClean="0">
                <a:solidFill>
                  <a:schemeClr val="bg1"/>
                </a:solidFill>
              </a:rPr>
              <a:t>mal</a:t>
            </a:r>
            <a:r>
              <a:rPr lang="fr-FR" sz="2000" dirty="0" smtClean="0">
                <a:solidFill>
                  <a:schemeClr val="bg1"/>
                </a:solidFill>
              </a:rPr>
              <a:t>. »</a:t>
            </a:r>
          </a:p>
          <a:p>
            <a:pPr algn="ctr"/>
            <a:endParaRPr lang="fr-FR" sz="2000" dirty="0" smtClean="0">
              <a:solidFill>
                <a:schemeClr val="bg1"/>
              </a:solidFill>
            </a:endParaRPr>
          </a:p>
          <a:p>
            <a:pPr algn="r"/>
            <a:r>
              <a:rPr lang="fr-FR" sz="1600" i="1" dirty="0" smtClean="0">
                <a:solidFill>
                  <a:schemeClr val="bg1"/>
                </a:solidFill>
              </a:rPr>
              <a:t>Hébreux 5. 11-</a:t>
            </a:r>
            <a:r>
              <a:rPr lang="fr-FR" sz="1600" i="1" dirty="0" smtClean="0">
                <a:solidFill>
                  <a:schemeClr val="bg1"/>
                </a:solidFill>
              </a:rPr>
              <a:t>14</a:t>
            </a:r>
            <a:endParaRPr lang="fr-FR" sz="1200" i="1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41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0083" y="260648"/>
            <a:ext cx="8291826" cy="5847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2. </a:t>
            </a:r>
            <a:r>
              <a:rPr lang="fr-FR" sz="3200" b="1" u="sng" dirty="0" smtClean="0">
                <a:solidFill>
                  <a:schemeClr val="bg1"/>
                </a:solidFill>
              </a:rPr>
              <a:t>Acquiers le discernement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54924" y="1580599"/>
            <a:ext cx="843415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chemeClr val="bg1"/>
                </a:solidFill>
              </a:rPr>
              <a:t>1 Corinthiens 14. 26-33, 39-40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38295" y="3068960"/>
            <a:ext cx="7667411" cy="29546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>
                <a:solidFill>
                  <a:schemeClr val="bg1"/>
                </a:solidFill>
              </a:rPr>
              <a:t>« Car </a:t>
            </a:r>
            <a:r>
              <a:rPr lang="fr-FR" sz="2800" u="sng" dirty="0" smtClean="0">
                <a:solidFill>
                  <a:schemeClr val="bg1"/>
                </a:solidFill>
              </a:rPr>
              <a:t>Dieu </a:t>
            </a:r>
            <a:r>
              <a:rPr lang="fr-FR" sz="2800" u="sng" dirty="0">
                <a:solidFill>
                  <a:schemeClr val="bg1"/>
                </a:solidFill>
              </a:rPr>
              <a:t>n'est pas un Dieu de désordre, mais de </a:t>
            </a:r>
            <a:r>
              <a:rPr lang="fr-FR" sz="2800" u="sng" dirty="0" smtClean="0">
                <a:solidFill>
                  <a:schemeClr val="bg1"/>
                </a:solidFill>
              </a:rPr>
              <a:t>paix</a:t>
            </a:r>
            <a:r>
              <a:rPr lang="fr-FR" sz="2800" dirty="0" smtClean="0">
                <a:solidFill>
                  <a:schemeClr val="bg1"/>
                </a:solidFill>
              </a:rPr>
              <a:t>. […]</a:t>
            </a:r>
            <a:endParaRPr lang="fr-FR" sz="2800" dirty="0">
              <a:solidFill>
                <a:schemeClr val="bg1"/>
              </a:solidFill>
            </a:endParaRPr>
          </a:p>
          <a:p>
            <a:pPr algn="just"/>
            <a:r>
              <a:rPr lang="fr-FR" sz="2800" dirty="0" smtClean="0">
                <a:solidFill>
                  <a:schemeClr val="bg1"/>
                </a:solidFill>
              </a:rPr>
              <a:t>Ainsi </a:t>
            </a:r>
            <a:r>
              <a:rPr lang="fr-FR" sz="2800" dirty="0">
                <a:solidFill>
                  <a:schemeClr val="bg1"/>
                </a:solidFill>
              </a:rPr>
              <a:t>donc, frères et sœurs, aspirez au don de prophétie et n'empêchez pas de parler en langues</a:t>
            </a:r>
            <a:r>
              <a:rPr lang="fr-FR" sz="2800" dirty="0" smtClean="0">
                <a:solidFill>
                  <a:schemeClr val="bg1"/>
                </a:solidFill>
              </a:rPr>
              <a:t>, mais </a:t>
            </a:r>
            <a:r>
              <a:rPr lang="fr-FR" sz="2800" u="sng" dirty="0" smtClean="0">
                <a:solidFill>
                  <a:schemeClr val="bg1"/>
                </a:solidFill>
              </a:rPr>
              <a:t>que </a:t>
            </a:r>
            <a:r>
              <a:rPr lang="fr-FR" sz="2800" u="sng" dirty="0">
                <a:solidFill>
                  <a:schemeClr val="bg1"/>
                </a:solidFill>
              </a:rPr>
              <a:t>tout se fasse convenablement et avec </a:t>
            </a:r>
            <a:r>
              <a:rPr lang="fr-FR" sz="2800" u="sng" dirty="0" smtClean="0">
                <a:solidFill>
                  <a:schemeClr val="bg1"/>
                </a:solidFill>
              </a:rPr>
              <a:t>ordre.</a:t>
            </a:r>
            <a:endParaRPr lang="fr-FR" sz="2800" u="sng" dirty="0">
              <a:solidFill>
                <a:schemeClr val="bg1"/>
              </a:solidFill>
            </a:endParaRPr>
          </a:p>
          <a:p>
            <a:pPr algn="r"/>
            <a:r>
              <a:rPr lang="fr-FR" dirty="0" smtClean="0">
                <a:solidFill>
                  <a:schemeClr val="bg1"/>
                </a:solidFill>
              </a:rPr>
              <a:t>1 Corinthiens 14. 33, 39-40</a:t>
            </a:r>
          </a:p>
        </p:txBody>
      </p:sp>
    </p:spTree>
    <p:extLst>
      <p:ext uri="{BB962C8B-B14F-4D97-AF65-F5344CB8AC3E}">
        <p14:creationId xmlns:p14="http://schemas.microsoft.com/office/powerpoint/2010/main" val="137043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0083" y="260648"/>
            <a:ext cx="8291826" cy="5847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3. </a:t>
            </a:r>
            <a:r>
              <a:rPr lang="fr-FR" sz="3200" b="1" u="sng" dirty="0" smtClean="0">
                <a:solidFill>
                  <a:schemeClr val="bg1"/>
                </a:solidFill>
              </a:rPr>
              <a:t>Développe ton cœur de serviteur/servante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38295" y="1700808"/>
            <a:ext cx="7667411" cy="12618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>
                <a:solidFill>
                  <a:schemeClr val="bg1"/>
                </a:solidFill>
              </a:rPr>
              <a:t>« </a:t>
            </a:r>
            <a:r>
              <a:rPr lang="fr-FR" sz="2800" u="sng" dirty="0" smtClean="0">
                <a:solidFill>
                  <a:schemeClr val="bg1"/>
                </a:solidFill>
              </a:rPr>
              <a:t>Suivez</a:t>
            </a:r>
            <a:r>
              <a:rPr lang="fr-FR" sz="2800" u="sng" dirty="0">
                <a:solidFill>
                  <a:schemeClr val="bg1"/>
                </a:solidFill>
              </a:rPr>
              <a:t>-</a:t>
            </a:r>
            <a:r>
              <a:rPr lang="fr-FR" sz="2800" u="sng" dirty="0" smtClean="0">
                <a:solidFill>
                  <a:schemeClr val="bg1"/>
                </a:solidFill>
              </a:rPr>
              <a:t>moi</a:t>
            </a:r>
            <a:r>
              <a:rPr lang="fr-FR" sz="2800" dirty="0" smtClean="0">
                <a:solidFill>
                  <a:schemeClr val="bg1"/>
                </a:solidFill>
              </a:rPr>
              <a:t>, </a:t>
            </a:r>
            <a:r>
              <a:rPr lang="fr-FR" sz="2800" dirty="0">
                <a:solidFill>
                  <a:schemeClr val="bg1"/>
                </a:solidFill>
              </a:rPr>
              <a:t>et </a:t>
            </a:r>
            <a:r>
              <a:rPr lang="fr-FR" sz="2800" u="sng" dirty="0" smtClean="0">
                <a:solidFill>
                  <a:schemeClr val="bg1"/>
                </a:solidFill>
              </a:rPr>
              <a:t>je ferai </a:t>
            </a:r>
            <a:r>
              <a:rPr lang="fr-FR" sz="2800" u="sng" dirty="0">
                <a:solidFill>
                  <a:schemeClr val="bg1"/>
                </a:solidFill>
              </a:rPr>
              <a:t>de vous</a:t>
            </a:r>
            <a:r>
              <a:rPr lang="fr-FR" sz="2800" dirty="0">
                <a:solidFill>
                  <a:schemeClr val="bg1"/>
                </a:solidFill>
              </a:rPr>
              <a:t> des pêcheurs </a:t>
            </a:r>
            <a:r>
              <a:rPr lang="fr-FR" sz="2800" dirty="0" smtClean="0">
                <a:solidFill>
                  <a:schemeClr val="bg1"/>
                </a:solidFill>
              </a:rPr>
              <a:t>d'hommes. »</a:t>
            </a:r>
          </a:p>
          <a:p>
            <a:pPr algn="r"/>
            <a:r>
              <a:rPr lang="fr-FR" sz="2000" dirty="0" smtClean="0">
                <a:solidFill>
                  <a:schemeClr val="bg1"/>
                </a:solidFill>
              </a:rPr>
              <a:t>Matthieu 4. 19</a:t>
            </a:r>
            <a:endParaRPr lang="fr-FR" sz="1400" dirty="0" smtClean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55576" y="3751292"/>
            <a:ext cx="7667411" cy="21236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>
                <a:solidFill>
                  <a:schemeClr val="bg1"/>
                </a:solidFill>
              </a:rPr>
              <a:t>« </a:t>
            </a:r>
            <a:r>
              <a:rPr lang="fr-FR" sz="2800" dirty="0">
                <a:solidFill>
                  <a:schemeClr val="bg1"/>
                </a:solidFill>
              </a:rPr>
              <a:t>En vérité, en vérité, je vous le dis, celui qui croit en moi </a:t>
            </a:r>
            <a:r>
              <a:rPr lang="fr-FR" sz="2800" u="sng" dirty="0" smtClean="0">
                <a:solidFill>
                  <a:schemeClr val="bg1"/>
                </a:solidFill>
              </a:rPr>
              <a:t>fera aussi</a:t>
            </a:r>
            <a:r>
              <a:rPr lang="fr-FR" sz="2800" dirty="0" smtClean="0">
                <a:solidFill>
                  <a:schemeClr val="bg1"/>
                </a:solidFill>
              </a:rPr>
              <a:t> </a:t>
            </a:r>
            <a:r>
              <a:rPr lang="fr-FR" sz="2800" dirty="0">
                <a:solidFill>
                  <a:schemeClr val="bg1"/>
                </a:solidFill>
              </a:rPr>
              <a:t>les </a:t>
            </a:r>
            <a:r>
              <a:rPr lang="fr-FR" sz="2800" dirty="0" err="1">
                <a:solidFill>
                  <a:schemeClr val="bg1"/>
                </a:solidFill>
              </a:rPr>
              <a:t>oeuvres</a:t>
            </a:r>
            <a:r>
              <a:rPr lang="fr-FR" sz="2800" dirty="0">
                <a:solidFill>
                  <a:schemeClr val="bg1"/>
                </a:solidFill>
              </a:rPr>
              <a:t> que je fais, et il en fera </a:t>
            </a:r>
            <a:r>
              <a:rPr lang="fr-FR" sz="2800" u="sng" dirty="0" smtClean="0">
                <a:solidFill>
                  <a:schemeClr val="bg1"/>
                </a:solidFill>
              </a:rPr>
              <a:t>de </a:t>
            </a:r>
            <a:r>
              <a:rPr lang="fr-FR" sz="2800" u="sng" dirty="0">
                <a:solidFill>
                  <a:schemeClr val="bg1"/>
                </a:solidFill>
              </a:rPr>
              <a:t>plus </a:t>
            </a:r>
            <a:r>
              <a:rPr lang="fr-FR" sz="2800" u="sng" dirty="0" smtClean="0">
                <a:solidFill>
                  <a:schemeClr val="bg1"/>
                </a:solidFill>
              </a:rPr>
              <a:t>grandes</a:t>
            </a:r>
            <a:r>
              <a:rPr lang="fr-FR" sz="2800" dirty="0" smtClean="0">
                <a:solidFill>
                  <a:schemeClr val="bg1"/>
                </a:solidFill>
              </a:rPr>
              <a:t>, </a:t>
            </a:r>
            <a:r>
              <a:rPr lang="fr-FR" sz="2800" dirty="0">
                <a:solidFill>
                  <a:schemeClr val="bg1"/>
                </a:solidFill>
              </a:rPr>
              <a:t>parce que je m'en vais au Père.</a:t>
            </a:r>
            <a:r>
              <a:rPr lang="fr-FR" sz="2800" dirty="0" smtClean="0">
                <a:solidFill>
                  <a:schemeClr val="bg1"/>
                </a:solidFill>
              </a:rPr>
              <a:t> »</a:t>
            </a:r>
          </a:p>
          <a:p>
            <a:pPr algn="r"/>
            <a:r>
              <a:rPr lang="fr-FR" sz="2000" dirty="0" smtClean="0">
                <a:solidFill>
                  <a:schemeClr val="bg1"/>
                </a:solidFill>
              </a:rPr>
              <a:t>Jean 14. 12</a:t>
            </a:r>
            <a:endParaRPr lang="fr-FR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6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0083" y="260648"/>
            <a:ext cx="8291826" cy="5847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3. </a:t>
            </a:r>
            <a:r>
              <a:rPr lang="fr-FR" sz="3200" b="1" u="sng" dirty="0" smtClean="0">
                <a:solidFill>
                  <a:schemeClr val="bg1"/>
                </a:solidFill>
              </a:rPr>
              <a:t>Développe ton cœur de serviteur/servante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38295" y="1268760"/>
            <a:ext cx="7667411" cy="11387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>
                <a:solidFill>
                  <a:schemeClr val="bg1"/>
                </a:solidFill>
              </a:rPr>
              <a:t>Le culte du dimanche </a:t>
            </a:r>
            <a:r>
              <a:rPr lang="fr-FR" sz="4000" b="1" dirty="0" smtClean="0">
                <a:solidFill>
                  <a:schemeClr val="bg1"/>
                </a:solidFill>
              </a:rPr>
              <a:t>ne doit pas </a:t>
            </a:r>
            <a:r>
              <a:rPr lang="fr-FR" sz="2800" dirty="0" smtClean="0">
                <a:solidFill>
                  <a:schemeClr val="bg1"/>
                </a:solidFill>
              </a:rPr>
              <a:t>être le centre de ma / ta vie chrétienne.</a:t>
            </a:r>
            <a:endParaRPr lang="fr-FR" sz="1400" dirty="0" smtClean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72205" y="2939826"/>
            <a:ext cx="8434152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2400" dirty="0" smtClean="0">
                <a:solidFill>
                  <a:schemeClr val="bg1"/>
                </a:solidFill>
              </a:rPr>
              <a:t>« Car </a:t>
            </a:r>
            <a:r>
              <a:rPr lang="fr-FR" sz="2400" dirty="0">
                <a:solidFill>
                  <a:schemeClr val="bg1"/>
                </a:solidFill>
              </a:rPr>
              <a:t>mon joug est doux, et mon fardeau léger</a:t>
            </a:r>
            <a:r>
              <a:rPr lang="fr-FR" sz="2400" dirty="0" smtClean="0">
                <a:solidFill>
                  <a:schemeClr val="bg1"/>
                </a:solidFill>
              </a:rPr>
              <a:t>. » </a:t>
            </a:r>
            <a:r>
              <a:rPr lang="fr-FR" dirty="0" smtClean="0">
                <a:solidFill>
                  <a:schemeClr val="bg1"/>
                </a:solidFill>
              </a:rPr>
              <a:t>Matthieu </a:t>
            </a:r>
            <a:r>
              <a:rPr lang="fr-FR" dirty="0">
                <a:solidFill>
                  <a:schemeClr val="bg1"/>
                </a:solidFill>
              </a:rPr>
              <a:t>11. </a:t>
            </a:r>
            <a:r>
              <a:rPr lang="fr-FR" dirty="0" smtClean="0">
                <a:solidFill>
                  <a:schemeClr val="bg1"/>
                </a:solidFill>
              </a:rPr>
              <a:t>30</a:t>
            </a:r>
          </a:p>
          <a:p>
            <a:pPr algn="just"/>
            <a:endParaRPr lang="fr-FR" sz="2400" dirty="0">
              <a:solidFill>
                <a:schemeClr val="bg1"/>
              </a:solidFill>
            </a:endParaRPr>
          </a:p>
          <a:p>
            <a:pPr algn="just"/>
            <a:r>
              <a:rPr lang="fr-FR" sz="2400" dirty="0" smtClean="0">
                <a:solidFill>
                  <a:schemeClr val="bg1"/>
                </a:solidFill>
              </a:rPr>
              <a:t>« Aujourd'hui</a:t>
            </a:r>
            <a:r>
              <a:rPr lang="fr-FR" sz="2400" dirty="0">
                <a:solidFill>
                  <a:schemeClr val="bg1"/>
                </a:solidFill>
              </a:rPr>
              <a:t>, si vous entendez la voix de Dieu, ne vous endurcissez </a:t>
            </a:r>
            <a:r>
              <a:rPr lang="fr-FR" sz="2400" dirty="0" smtClean="0">
                <a:solidFill>
                  <a:schemeClr val="bg1"/>
                </a:solidFill>
              </a:rPr>
              <a:t>pas » </a:t>
            </a:r>
            <a:r>
              <a:rPr lang="fr-FR" dirty="0" smtClean="0">
                <a:solidFill>
                  <a:schemeClr val="bg1"/>
                </a:solidFill>
              </a:rPr>
              <a:t>Hébreux </a:t>
            </a:r>
            <a:r>
              <a:rPr lang="fr-FR" dirty="0">
                <a:solidFill>
                  <a:schemeClr val="bg1"/>
                </a:solidFill>
              </a:rPr>
              <a:t>4. </a:t>
            </a:r>
            <a:r>
              <a:rPr lang="fr-FR" dirty="0" smtClean="0">
                <a:solidFill>
                  <a:schemeClr val="bg1"/>
                </a:solidFill>
              </a:rPr>
              <a:t>7</a:t>
            </a:r>
          </a:p>
          <a:p>
            <a:pPr algn="just"/>
            <a:endParaRPr lang="fr-FR" sz="2400" dirty="0">
              <a:solidFill>
                <a:schemeClr val="bg1"/>
              </a:solidFill>
            </a:endParaRPr>
          </a:p>
          <a:p>
            <a:pPr algn="just"/>
            <a:r>
              <a:rPr lang="fr-FR" sz="2400" dirty="0" smtClean="0">
                <a:solidFill>
                  <a:schemeClr val="bg1"/>
                </a:solidFill>
              </a:rPr>
              <a:t>« Mais </a:t>
            </a:r>
            <a:r>
              <a:rPr lang="fr-FR" sz="2400" dirty="0">
                <a:solidFill>
                  <a:schemeClr val="bg1"/>
                </a:solidFill>
              </a:rPr>
              <a:t>encouragez-vous les uns les autres, jour après jour, aussi longtemps qu'on peut dire aujourd'hui, afin qu'aucun d'entre vous ne se laisse tomber par le péché et ne s'endurcisse</a:t>
            </a:r>
            <a:r>
              <a:rPr lang="fr-FR" sz="2400" dirty="0" smtClean="0">
                <a:solidFill>
                  <a:schemeClr val="bg1"/>
                </a:solidFill>
              </a:rPr>
              <a:t>. » </a:t>
            </a:r>
            <a:r>
              <a:rPr lang="fr-FR" dirty="0" smtClean="0">
                <a:solidFill>
                  <a:schemeClr val="bg1"/>
                </a:solidFill>
              </a:rPr>
              <a:t>Hébreux 3</a:t>
            </a:r>
            <a:r>
              <a:rPr lang="fr-FR" dirty="0">
                <a:solidFill>
                  <a:schemeClr val="bg1"/>
                </a:solidFill>
              </a:rPr>
              <a:t>. </a:t>
            </a:r>
            <a:r>
              <a:rPr lang="fr-FR" dirty="0" smtClean="0">
                <a:solidFill>
                  <a:schemeClr val="bg1"/>
                </a:solidFill>
              </a:rPr>
              <a:t>14</a:t>
            </a:r>
            <a:endParaRPr lang="fr-FR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1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0083" y="467960"/>
            <a:ext cx="8291826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</a:rPr>
              <a:t>« Quel </a:t>
            </a:r>
            <a:r>
              <a:rPr lang="fr-FR" sz="4400" b="1" dirty="0">
                <a:solidFill>
                  <a:schemeClr val="bg1"/>
                </a:solidFill>
              </a:rPr>
              <a:t>âge as-tu ? </a:t>
            </a:r>
            <a:r>
              <a:rPr lang="fr-FR" sz="4400" b="1" dirty="0" smtClean="0">
                <a:solidFill>
                  <a:schemeClr val="bg1"/>
                </a:solidFill>
              </a:rPr>
              <a:t>»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54924" y="1908695"/>
            <a:ext cx="8434152" cy="46166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fr-FR" sz="3600" dirty="0" smtClean="0">
                <a:solidFill>
                  <a:srgbClr val="FFFFFF"/>
                </a:solidFill>
              </a:rPr>
              <a:t>Grandir </a:t>
            </a:r>
            <a:r>
              <a:rPr lang="fr-FR" sz="3600" dirty="0">
                <a:solidFill>
                  <a:srgbClr val="FFFFFF"/>
                </a:solidFill>
              </a:rPr>
              <a:t>c'est comme les antibiotiques : c'est pas </a:t>
            </a:r>
            <a:r>
              <a:rPr lang="fr-FR" sz="3600" dirty="0" smtClean="0">
                <a:solidFill>
                  <a:srgbClr val="FFFFFF"/>
                </a:solidFill>
              </a:rPr>
              <a:t>automatique</a:t>
            </a:r>
          </a:p>
          <a:p>
            <a:endParaRPr lang="fr-FR" sz="3600" dirty="0" smtClean="0">
              <a:solidFill>
                <a:srgbClr val="FFFFFF"/>
              </a:solidFill>
            </a:endParaRPr>
          </a:p>
          <a:p>
            <a:pPr marL="742950" indent="-742950">
              <a:buAutoNum type="arabicPeriod"/>
            </a:pPr>
            <a:r>
              <a:rPr lang="fr-FR" sz="3600" dirty="0" smtClean="0">
                <a:solidFill>
                  <a:srgbClr val="FFFFFF"/>
                </a:solidFill>
              </a:rPr>
              <a:t>Cherche à </a:t>
            </a:r>
            <a:r>
              <a:rPr lang="fr-FR" sz="3600" dirty="0">
                <a:solidFill>
                  <a:srgbClr val="FFFFFF"/>
                </a:solidFill>
              </a:rPr>
              <a:t>acquérir toujours plus de </a:t>
            </a:r>
            <a:r>
              <a:rPr lang="fr-FR" sz="3600" dirty="0" smtClean="0">
                <a:solidFill>
                  <a:srgbClr val="FFFFFF"/>
                </a:solidFill>
              </a:rPr>
              <a:t>discernement</a:t>
            </a:r>
          </a:p>
          <a:p>
            <a:endParaRPr lang="fr-FR" sz="3600" dirty="0" smtClean="0">
              <a:solidFill>
                <a:srgbClr val="FFFFFF"/>
              </a:solidFill>
            </a:endParaRPr>
          </a:p>
          <a:p>
            <a:pPr marL="742950" indent="-742950">
              <a:buAutoNum type="arabicPeriod"/>
            </a:pPr>
            <a:r>
              <a:rPr lang="fr-FR" sz="3600" dirty="0" smtClean="0">
                <a:solidFill>
                  <a:srgbClr val="FFFFFF"/>
                </a:solidFill>
              </a:rPr>
              <a:t>Chercher à </a:t>
            </a:r>
            <a:r>
              <a:rPr lang="fr-FR" sz="3600" dirty="0">
                <a:solidFill>
                  <a:srgbClr val="FFFFFF"/>
                </a:solidFill>
              </a:rPr>
              <a:t>développer notre </a:t>
            </a:r>
            <a:r>
              <a:rPr lang="fr-FR" sz="3600" dirty="0" err="1" smtClean="0">
                <a:solidFill>
                  <a:srgbClr val="FFFFFF"/>
                </a:solidFill>
              </a:rPr>
              <a:t>coeur</a:t>
            </a:r>
            <a:r>
              <a:rPr lang="fr-FR" sz="3600" dirty="0" smtClean="0">
                <a:solidFill>
                  <a:srgbClr val="FFFFFF"/>
                </a:solidFill>
              </a:rPr>
              <a:t> </a:t>
            </a:r>
            <a:r>
              <a:rPr lang="fr-FR" sz="3600" dirty="0">
                <a:solidFill>
                  <a:srgbClr val="FFFFFF"/>
                </a:solidFill>
              </a:rPr>
              <a:t>de serviteur et de servante</a:t>
            </a:r>
            <a:endParaRPr lang="fr-FR" sz="36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81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32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"/>
          <a:stretch/>
        </p:blipFill>
        <p:spPr bwMode="auto">
          <a:xfrm>
            <a:off x="0" y="1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1" y="2564904"/>
            <a:ext cx="9098280" cy="4409728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Joyeux </a:t>
            </a:r>
            <a:r>
              <a:rPr lang="fr-F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anniversaire</a:t>
            </a:r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r>
              <a:rPr lang="fr-FR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? !</a:t>
            </a:r>
            <a:r>
              <a:rPr lang="fr-FR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</a:t>
            </a:r>
            <a:r>
              <a:rPr lang="fr-F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Dieu </a:t>
            </a: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vous bénisse </a:t>
            </a:r>
            <a:r>
              <a:rPr lang="fr-F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997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74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Rectangle 6"/>
          <p:cNvSpPr/>
          <p:nvPr/>
        </p:nvSpPr>
        <p:spPr>
          <a:xfrm>
            <a:off x="-396552" y="246246"/>
            <a:ext cx="9937104" cy="174259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39552" y="655878"/>
            <a:ext cx="679611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 smtClean="0">
                <a:solidFill>
                  <a:schemeClr val="tx2"/>
                </a:solidFill>
              </a:rPr>
              <a:t>Bon dimanche !</a:t>
            </a:r>
          </a:p>
        </p:txBody>
      </p:sp>
      <p:sp>
        <p:nvSpPr>
          <p:cNvPr id="9" name="Rectangle 8"/>
          <p:cNvSpPr/>
          <p:nvPr/>
        </p:nvSpPr>
        <p:spPr>
          <a:xfrm>
            <a:off x="-762529" y="4898520"/>
            <a:ext cx="10930814" cy="231939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28386" y="5335468"/>
            <a:ext cx="8887228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« Mais la nourriture solide est pour les </a:t>
            </a:r>
            <a:r>
              <a:rPr lang="fr-FR" sz="2000" b="1" dirty="0">
                <a:solidFill>
                  <a:schemeClr val="bg1"/>
                </a:solidFill>
              </a:rPr>
              <a:t>adultes</a:t>
            </a:r>
            <a:r>
              <a:rPr lang="fr-FR" sz="2000" dirty="0">
                <a:solidFill>
                  <a:schemeClr val="bg1"/>
                </a:solidFill>
              </a:rPr>
              <a:t>, pour ceux qui, en raison de leur expérience, ont le jugement </a:t>
            </a:r>
            <a:r>
              <a:rPr lang="fr-FR" sz="2000" b="1" dirty="0">
                <a:solidFill>
                  <a:schemeClr val="bg1"/>
                </a:solidFill>
              </a:rPr>
              <a:t>exercé à discerner ce qui est bien et ce qui est mal</a:t>
            </a:r>
            <a:r>
              <a:rPr lang="fr-FR" sz="2000" dirty="0">
                <a:solidFill>
                  <a:schemeClr val="bg1"/>
                </a:solidFill>
              </a:rPr>
              <a:t>. »</a:t>
            </a:r>
          </a:p>
          <a:p>
            <a:pPr algn="ctr"/>
            <a:endParaRPr lang="fr-FR" sz="2000" dirty="0">
              <a:solidFill>
                <a:schemeClr val="bg1"/>
              </a:solidFill>
            </a:endParaRPr>
          </a:p>
          <a:p>
            <a:pPr algn="r"/>
            <a:r>
              <a:rPr lang="fr-FR" sz="1600" i="1" dirty="0">
                <a:solidFill>
                  <a:schemeClr val="bg1"/>
                </a:solidFill>
              </a:rPr>
              <a:t>Hébreux 5. 11-14</a:t>
            </a:r>
            <a:endParaRPr lang="fr-FR" sz="1200" i="1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22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21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4791" y="-6131"/>
            <a:ext cx="9168791" cy="68423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051" name="Picture 3" descr="C:\Users\OrdinateurProjection\Google Drive\[1] Ordinateur de l'église\Prochain culte\christians-in-pakistan-pray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1137" y="2826732"/>
            <a:ext cx="7471409" cy="42026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048905" y="1772816"/>
            <a:ext cx="5029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Prions pour les nations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?</a:t>
            </a:r>
            <a:endParaRPr lang="de-DE" sz="32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396552" y="-904736"/>
            <a:ext cx="9937104" cy="289357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857766" y="212447"/>
            <a:ext cx="31911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Prions ! </a:t>
            </a:r>
            <a:endParaRPr lang="fr-FR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572000" y="212447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Merci d’entrer discrètement.</a:t>
            </a:r>
            <a:endParaRPr lang="fr-F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Nous sommes en prière. Joignez-vous </a:t>
            </a:r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 </a:t>
            </a:r>
            <a:r>
              <a:rPr lang="fr-F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nous !</a:t>
            </a:r>
            <a:endParaRPr lang="fr-FR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4048905" y="4581128"/>
            <a:ext cx="49577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Prions pour les familles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smtClean="0">
                <a:solidFill>
                  <a:schemeClr val="bg1"/>
                </a:solidFill>
              </a:rPr>
              <a:t>?</a:t>
            </a:r>
            <a:endParaRPr lang="de-DE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80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738295" y="1484784"/>
            <a:ext cx="7667411" cy="38472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>
                <a:solidFill>
                  <a:schemeClr val="bg1"/>
                </a:solidFill>
              </a:rPr>
              <a:t>« Jésus </a:t>
            </a:r>
            <a:r>
              <a:rPr lang="fr-FR" sz="2800" dirty="0">
                <a:solidFill>
                  <a:schemeClr val="bg1"/>
                </a:solidFill>
              </a:rPr>
              <a:t>répondit </a:t>
            </a:r>
            <a:r>
              <a:rPr lang="fr-FR" sz="2800" dirty="0" smtClean="0">
                <a:solidFill>
                  <a:schemeClr val="bg1"/>
                </a:solidFill>
              </a:rPr>
              <a:t>:</a:t>
            </a:r>
          </a:p>
          <a:p>
            <a:pPr algn="just"/>
            <a:endParaRPr lang="fr-FR" sz="2800" i="1" dirty="0">
              <a:solidFill>
                <a:schemeClr val="bg1"/>
              </a:solidFill>
            </a:endParaRPr>
          </a:p>
          <a:p>
            <a:pPr algn="just"/>
            <a:r>
              <a:rPr lang="fr-FR" sz="2800" dirty="0" smtClean="0">
                <a:solidFill>
                  <a:schemeClr val="bg1"/>
                </a:solidFill>
              </a:rPr>
              <a:t>En vérité, en vérité, je te le dis, à moins de naître d'eau et d'Esprit, on ne peut entrer dans le royaume de Dieu.</a:t>
            </a:r>
            <a:endParaRPr lang="fr-FR" sz="2800" dirty="0" smtClean="0">
              <a:solidFill>
                <a:schemeClr val="bg1"/>
              </a:solidFill>
            </a:endParaRPr>
          </a:p>
          <a:p>
            <a:pPr algn="just"/>
            <a:endParaRPr lang="fr-FR" sz="2800" dirty="0">
              <a:solidFill>
                <a:schemeClr val="bg1"/>
              </a:solidFill>
            </a:endParaRPr>
          </a:p>
          <a:p>
            <a:pPr algn="just"/>
            <a:r>
              <a:rPr lang="fr-FR" sz="2800" dirty="0">
                <a:solidFill>
                  <a:schemeClr val="bg1"/>
                </a:solidFill>
              </a:rPr>
              <a:t>Ce qui est né de parents humains est humain et ce qui est né de l'Esprit est Esprit</a:t>
            </a:r>
            <a:r>
              <a:rPr lang="fr-FR" sz="2800" dirty="0" smtClean="0">
                <a:solidFill>
                  <a:schemeClr val="bg1"/>
                </a:solidFill>
              </a:rPr>
              <a:t>. »</a:t>
            </a:r>
            <a:endParaRPr lang="fr-FR" sz="2800" dirty="0" smtClean="0">
              <a:solidFill>
                <a:schemeClr val="bg1"/>
              </a:solidFill>
            </a:endParaRPr>
          </a:p>
          <a:p>
            <a:pPr algn="r"/>
            <a:r>
              <a:rPr lang="fr-FR" sz="2000" dirty="0" smtClean="0">
                <a:solidFill>
                  <a:schemeClr val="bg1"/>
                </a:solidFill>
              </a:rPr>
              <a:t>Jean 3. 5-6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81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26087" y="260648"/>
            <a:ext cx="82918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Lectures du jour</a:t>
            </a:r>
          </a:p>
          <a:p>
            <a:pPr algn="ctr"/>
            <a:endParaRPr lang="fr-F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fr-F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Passages partagés aujourd’hui par toutes</a:t>
            </a:r>
          </a:p>
          <a:p>
            <a:pPr algn="ctr"/>
            <a:r>
              <a:rPr lang="fr-F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églises chrétiennes dans le monde</a:t>
            </a:r>
            <a:endParaRPr lang="fr-F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015716" y="2708920"/>
            <a:ext cx="5112568" cy="255454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Psaumes 62</a:t>
            </a:r>
          </a:p>
          <a:p>
            <a:pPr algn="ctr"/>
            <a:r>
              <a:rPr lang="fr-F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Ezéchiel  17. 22-24</a:t>
            </a:r>
          </a:p>
          <a:p>
            <a:pPr algn="ctr"/>
            <a:r>
              <a:rPr lang="fr-F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 Corinthiens 5. 6 - 10</a:t>
            </a:r>
          </a:p>
          <a:p>
            <a:pPr algn="ctr"/>
            <a:r>
              <a:rPr lang="fr-F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 4. 26-34</a:t>
            </a:r>
          </a:p>
        </p:txBody>
      </p:sp>
    </p:spTree>
    <p:extLst>
      <p:ext uri="{BB962C8B-B14F-4D97-AF65-F5344CB8AC3E}">
        <p14:creationId xmlns:p14="http://schemas.microsoft.com/office/powerpoint/2010/main" val="56469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l_fi" descr="http://www.google.fr/url?source=imglanding&amp;ct=img&amp;q=http://crdp.ac-amiens.fr/idp/idp80/uploads/2011/09/lecrotoybasinchasse-80.jpg&amp;sa=X&amp;ei=IFtnVdnKBYGyU_fcgLAB&amp;ved=0CAkQ8wc&amp;usg=AFQjCNGw77amdKd7lr9VzAdO4eR48EyUgw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572068" y="0"/>
            <a:ext cx="1028813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52722" y="1124744"/>
            <a:ext cx="849574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</a:rPr>
              <a:t>Une sortie spéciale pour les femmes ! Du partage et du temps de qualité : choisissez votre projet !</a:t>
            </a:r>
          </a:p>
          <a:p>
            <a:pPr algn="ctr"/>
            <a:endParaRPr lang="fr-FR" sz="3200" dirty="0">
              <a:solidFill>
                <a:schemeClr val="bg1"/>
              </a:solidFill>
            </a:endParaRPr>
          </a:p>
          <a:p>
            <a:pPr algn="ctr"/>
            <a:r>
              <a:rPr lang="fr-FR" sz="4000" b="1" dirty="0" smtClean="0">
                <a:solidFill>
                  <a:schemeClr val="bg1"/>
                </a:solidFill>
              </a:rPr>
              <a:t>2 propositions de projets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2175669" y="188640"/>
            <a:ext cx="46498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b="1" u="sng" dirty="0" smtClean="0">
                <a:solidFill>
                  <a:schemeClr val="bg1"/>
                </a:solidFill>
              </a:rPr>
              <a:t>Groupe de femmes</a:t>
            </a:r>
            <a:endParaRPr lang="fr-FR" sz="4400" b="1" u="sng" dirty="0">
              <a:solidFill>
                <a:schemeClr val="bg1"/>
              </a:solidFill>
            </a:endParaRPr>
          </a:p>
        </p:txBody>
      </p:sp>
      <p:pic>
        <p:nvPicPr>
          <p:cNvPr id="8" name="il_fi" descr="http://www.google.fr/url?source=imglanding&amp;ct=img&amp;q=http://baiedesomme.org/milieuxnaturels/photo_reportage/2013-03-25_43598-Train-01-A-J.-Alonso-SMBS-GLP.jpg&amp;sa=X&amp;ei=EllnVd6hKMS3UYnQgYgN&amp;ved=0CAkQ8wc&amp;usg=AFQjCNE92NTzxAQBvAeGv0u8ytiS_lyLY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2266" y="3789040"/>
            <a:ext cx="3619734" cy="2401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 descr="Maison et Jardin de Claude Monet à Giverny">
            <a:hlinkClick r:id="rId6"/>
          </p:cNvPr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32841" y="3789040"/>
            <a:ext cx="3585382" cy="240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493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l_fi" descr="http://www.google.fr/url?source=imglanding&amp;ct=img&amp;q=http://crdp.ac-amiens.fr/idp/idp80/uploads/2011/09/lecrotoybasinchasse-80.jpg&amp;sa=X&amp;ei=IFtnVdnKBYGyU_fcgLAB&amp;ved=0CAkQ8wc&amp;usg=AFQjCNGw77amdKd7lr9VzAdO4eR48EyUgw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572068" y="0"/>
            <a:ext cx="1028813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52722" y="1124744"/>
            <a:ext cx="84957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Visite de la baie de Somme avec balade en train </a:t>
            </a:r>
            <a:r>
              <a:rPr lang="fr-FR" sz="3200" dirty="0" smtClean="0">
                <a:solidFill>
                  <a:schemeClr val="bg1"/>
                </a:solidFill>
              </a:rPr>
              <a:t>à vapeur </a:t>
            </a:r>
            <a:r>
              <a:rPr lang="fr-FR" sz="3200" dirty="0">
                <a:solidFill>
                  <a:schemeClr val="bg1"/>
                </a:solidFill>
              </a:rPr>
              <a:t>d’une heure</a:t>
            </a:r>
            <a:r>
              <a:rPr lang="fr-FR" sz="32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2785456" y="188640"/>
            <a:ext cx="34302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b="1" u="sng" dirty="0" smtClean="0">
                <a:solidFill>
                  <a:schemeClr val="bg1"/>
                </a:solidFill>
              </a:rPr>
              <a:t>Proposition 1</a:t>
            </a:r>
            <a:endParaRPr lang="fr-FR" sz="4400" b="1" u="sng" dirty="0">
              <a:solidFill>
                <a:schemeClr val="bg1"/>
              </a:solidFill>
            </a:endParaRPr>
          </a:p>
        </p:txBody>
      </p:sp>
      <p:pic>
        <p:nvPicPr>
          <p:cNvPr id="8" name="il_fi" descr="http://www.google.fr/url?source=imglanding&amp;ct=img&amp;q=http://baiedesomme.org/milieuxnaturels/photo_reportage/2013-03-25_43598-Train-01-A-J.-Alonso-SMBS-GLP.jpg&amp;sa=X&amp;ei=EllnVd6hKMS3UYnQgYgN&amp;ved=0CAkQ8wc&amp;usg=AFQjCNE92NTzxAQBvAeGv0u8ytiS_lyLY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9552" y="2348880"/>
            <a:ext cx="4834203" cy="3206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HERO_PHOTO" descr="Photo de Au comptoir de la baie">
            <a:hlinkClick r:id="rId6"/>
          </p:cNvPr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78003" y="3429000"/>
            <a:ext cx="4070461" cy="30409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285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l_fi" descr="http://www.google.fr/url?source=imglanding&amp;ct=img&amp;q=http://crdp.ac-amiens.fr/idp/idp80/uploads/2011/09/lecrotoybasinchasse-80.jpg&amp;sa=X&amp;ei=IFtnVdnKBYGyU_fcgLAB&amp;ved=0CAkQ8wc&amp;usg=AFQjCNGw77amdKd7lr9VzAdO4eR48EyUgw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572068" y="0"/>
            <a:ext cx="1028813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52722" y="1124744"/>
            <a:ext cx="84957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Visite des jardins de Giverny dans l’Eure à 50 km de Vauréal.</a:t>
            </a:r>
            <a:endParaRPr lang="fr-FR" sz="3200" dirty="0" smtClean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49576" y="188640"/>
            <a:ext cx="330205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b="1" u="sng" dirty="0" smtClean="0">
                <a:solidFill>
                  <a:schemeClr val="bg1"/>
                </a:solidFill>
              </a:rPr>
              <a:t>Proposition 2</a:t>
            </a:r>
            <a:endParaRPr lang="fr-FR" sz="4400" b="1" u="sng" dirty="0">
              <a:solidFill>
                <a:schemeClr val="bg1"/>
              </a:solidFill>
            </a:endParaRPr>
          </a:p>
        </p:txBody>
      </p:sp>
      <p:pic>
        <p:nvPicPr>
          <p:cNvPr id="12" name="Image 11" descr="http://laquarelle-giverny.fr/wp-content/themes/victoria/timthumb.php?src=http://laquarelle-giverny.fr/wp-content/uploads/2015/03/Restaurant2.jpg&amp;w=180&amp;h=180&amp;zc=1&amp;q=100">
            <a:hlinkClick r:id="rId5"/>
          </p:cNvPr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2722" y="3212976"/>
            <a:ext cx="3377530" cy="3377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 8" descr="Maison et Jardin de Claude Monet à Giverny">
            <a:hlinkClick r:id="rId7"/>
          </p:cNvPr>
          <p:cNvPicPr/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490926" y="2348880"/>
            <a:ext cx="5267037" cy="35283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4521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095679" y="-547661"/>
            <a:ext cx="10615277" cy="7961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7872" y="4149080"/>
            <a:ext cx="3332600" cy="249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52722" y="1132289"/>
            <a:ext cx="84957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Parce que chaque chrétien appelé à louer Dieu, venez (</a:t>
            </a:r>
            <a:r>
              <a:rPr lang="fr-FR" sz="3200" dirty="0" err="1">
                <a:solidFill>
                  <a:schemeClr val="bg1"/>
                </a:solidFill>
              </a:rPr>
              <a:t>re</a:t>
            </a:r>
            <a:r>
              <a:rPr lang="fr-FR" sz="3200" dirty="0">
                <a:solidFill>
                  <a:schemeClr val="bg1"/>
                </a:solidFill>
              </a:rPr>
              <a:t>)découvrir les richesses de la louange</a:t>
            </a:r>
            <a:r>
              <a:rPr lang="fr-FR" sz="3200" dirty="0" smtClean="0">
                <a:solidFill>
                  <a:schemeClr val="bg1"/>
                </a:solidFill>
              </a:rPr>
              <a:t>.</a:t>
            </a:r>
          </a:p>
          <a:p>
            <a:pPr algn="ctr"/>
            <a:endParaRPr lang="fr-FR" sz="3200" dirty="0">
              <a:solidFill>
                <a:schemeClr val="bg1"/>
              </a:solidFill>
            </a:endParaRPr>
          </a:p>
          <a:p>
            <a:pPr algn="ctr"/>
            <a:r>
              <a:rPr lang="fr-FR" sz="4000" b="1" dirty="0" smtClean="0">
                <a:solidFill>
                  <a:schemeClr val="bg1"/>
                </a:solidFill>
              </a:rPr>
              <a:t>Chaque samedi, formation </a:t>
            </a:r>
            <a:r>
              <a:rPr lang="fr-FR" sz="4000" b="1" dirty="0">
                <a:solidFill>
                  <a:schemeClr val="bg1"/>
                </a:solidFill>
              </a:rPr>
              <a:t>ouverte à tous, musicien ou non !</a:t>
            </a:r>
            <a:endParaRPr lang="fr-FR" sz="4000" b="1" dirty="0" smtClean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0580" y="188640"/>
            <a:ext cx="62800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b="1" u="sng" dirty="0" smtClean="0">
                <a:solidFill>
                  <a:schemeClr val="bg1"/>
                </a:solidFill>
              </a:rPr>
              <a:t>Samedi : école de louange</a:t>
            </a:r>
            <a:endParaRPr lang="fr-FR" sz="4400" b="1" u="sng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5375" y="4619972"/>
            <a:ext cx="40117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Rendez-vous samedi</a:t>
            </a:r>
          </a:p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à 15h30</a:t>
            </a:r>
            <a:endParaRPr lang="fr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98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095679" y="-207288"/>
            <a:ext cx="10615277" cy="72807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0129" y="4221088"/>
            <a:ext cx="4080343" cy="2295192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7" name="ZoneTexte 6"/>
          <p:cNvSpPr txBox="1"/>
          <p:nvPr/>
        </p:nvSpPr>
        <p:spPr>
          <a:xfrm>
            <a:off x="252722" y="1132289"/>
            <a:ext cx="84957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</a:rPr>
              <a:t>Une culte aux tonalités des Antilles dimanche prochain ! A l’issue : grand barbecue !</a:t>
            </a:r>
          </a:p>
          <a:p>
            <a:pPr algn="ctr"/>
            <a:endParaRPr lang="fr-FR" sz="3200" dirty="0">
              <a:solidFill>
                <a:schemeClr val="bg1"/>
              </a:solidFill>
            </a:endParaRPr>
          </a:p>
          <a:p>
            <a:pPr algn="ctr"/>
            <a:r>
              <a:rPr lang="fr-FR" sz="4000" b="1" dirty="0" smtClean="0">
                <a:solidFill>
                  <a:schemeClr val="bg1"/>
                </a:solidFill>
              </a:rPr>
              <a:t>Invitons nos amis : ils passeront un excellent moment !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4368" y="188640"/>
            <a:ext cx="69724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b="1" u="sng" dirty="0" smtClean="0">
                <a:solidFill>
                  <a:schemeClr val="bg1"/>
                </a:solidFill>
              </a:rPr>
              <a:t>Dimanche : Culte des nations</a:t>
            </a:r>
            <a:endParaRPr lang="fr-FR" sz="4400" b="1" u="sng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4877" y="4619972"/>
            <a:ext cx="32127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Rendez-vous</a:t>
            </a:r>
          </a:p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Dimanche à 10h</a:t>
            </a:r>
            <a:endParaRPr lang="fr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70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346715" y="-547661"/>
            <a:ext cx="11117350" cy="7961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9" r="9662"/>
          <a:stretch/>
        </p:blipFill>
        <p:spPr bwMode="auto">
          <a:xfrm>
            <a:off x="4154354" y="4293096"/>
            <a:ext cx="4594110" cy="4109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52722" y="1124744"/>
            <a:ext cx="84957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>
                <a:solidFill>
                  <a:schemeClr val="bg1"/>
                </a:solidFill>
              </a:rPr>
              <a:t>Chaque semaine, par mail,</a:t>
            </a:r>
          </a:p>
          <a:p>
            <a:pPr algn="ctr"/>
            <a:r>
              <a:rPr lang="fr-FR" sz="3200" dirty="0" smtClean="0">
                <a:solidFill>
                  <a:schemeClr val="bg1"/>
                </a:solidFill>
              </a:rPr>
              <a:t>les nouvelles fraiches de votre église !</a:t>
            </a:r>
          </a:p>
          <a:p>
            <a:pPr algn="ctr"/>
            <a:endParaRPr lang="fr-FR" sz="3200" dirty="0">
              <a:solidFill>
                <a:schemeClr val="bg1"/>
              </a:solidFill>
            </a:endParaRPr>
          </a:p>
          <a:p>
            <a:pPr algn="ctr"/>
            <a:r>
              <a:rPr lang="fr-FR" sz="4000" b="1" dirty="0" smtClean="0">
                <a:solidFill>
                  <a:schemeClr val="bg1"/>
                </a:solidFill>
              </a:rPr>
              <a:t>Inscrivez-vous auprès de l’équipe</a:t>
            </a:r>
          </a:p>
          <a:p>
            <a:pPr algn="ctr"/>
            <a:r>
              <a:rPr lang="fr-FR" sz="4000" b="1" dirty="0" smtClean="0">
                <a:solidFill>
                  <a:schemeClr val="bg1"/>
                </a:solidFill>
              </a:rPr>
              <a:t>communication </a:t>
            </a:r>
            <a:r>
              <a:rPr lang="fr-FR" sz="2800" b="1" dirty="0" smtClean="0">
                <a:solidFill>
                  <a:schemeClr val="bg1"/>
                </a:solidFill>
              </a:rPr>
              <a:t>(Arnaud ou Alexia)</a:t>
            </a:r>
          </a:p>
        </p:txBody>
      </p:sp>
      <p:sp>
        <p:nvSpPr>
          <p:cNvPr id="6" name="Rectangle 5"/>
          <p:cNvSpPr/>
          <p:nvPr/>
        </p:nvSpPr>
        <p:spPr>
          <a:xfrm>
            <a:off x="2833120" y="188640"/>
            <a:ext cx="33349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b="1" u="sng" dirty="0" smtClean="0">
                <a:solidFill>
                  <a:schemeClr val="bg1"/>
                </a:solidFill>
              </a:rPr>
              <a:t>La newsletter</a:t>
            </a:r>
            <a:endParaRPr lang="fr-FR" sz="4400" b="1" u="sng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9012" y="4653136"/>
            <a:ext cx="34150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Ne manquez plus</a:t>
            </a:r>
          </a:p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aucune info !</a:t>
            </a:r>
            <a:endParaRPr lang="fr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00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390083" y="580610"/>
            <a:ext cx="8363834" cy="6120680"/>
          </a:xfrm>
          <a:prstGeom prst="round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67544" y="0"/>
            <a:ext cx="8291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 de votre église !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575556" y="1224911"/>
            <a:ext cx="7992888" cy="48320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Tx/>
              <a:buChar char="-"/>
            </a:pPr>
            <a:r>
              <a:rPr lang="fr-F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Mardi - 20h30 </a:t>
            </a:r>
            <a:r>
              <a:rPr lang="fr-F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Réunion de prière</a:t>
            </a:r>
            <a:endParaRPr lang="fr-F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Tx/>
              <a:buChar char="-"/>
            </a:pPr>
            <a:r>
              <a:rPr lang="fr-F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Mercredi - 14h </a:t>
            </a:r>
            <a:r>
              <a:rPr lang="fr-F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Cercle d’étude</a:t>
            </a:r>
            <a:endParaRPr lang="fr-FR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Tx/>
              <a:buChar char="-"/>
            </a:pPr>
            <a:r>
              <a:rPr lang="fr-F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Samedi :</a:t>
            </a:r>
          </a:p>
          <a:p>
            <a:pPr marL="1028700" lvl="1" indent="-571500">
              <a:buFontTx/>
              <a:buChar char="-"/>
            </a:pPr>
            <a:r>
              <a:rPr lang="fr-F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15h30</a:t>
            </a:r>
            <a:r>
              <a:rPr lang="fr-F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Ecole de louange</a:t>
            </a:r>
          </a:p>
          <a:p>
            <a:pPr marL="1028700" lvl="1" indent="-571500">
              <a:buFontTx/>
              <a:buChar char="-"/>
            </a:pPr>
            <a:r>
              <a:rPr lang="fr-F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16h30 – 18h30 </a:t>
            </a:r>
            <a:r>
              <a:rPr lang="fr-F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Groupe </a:t>
            </a:r>
            <a:r>
              <a:rPr lang="fr-F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d’ados</a:t>
            </a:r>
            <a:endParaRPr lang="fr-FR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028700" lvl="1" indent="-571500">
              <a:buFontTx/>
              <a:buChar char="-"/>
            </a:pPr>
            <a:r>
              <a:rPr lang="fr-F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18h – 20h </a:t>
            </a:r>
            <a:r>
              <a:rPr lang="fr-F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Groupe de jeunes</a:t>
            </a:r>
          </a:p>
          <a:p>
            <a:pPr marL="571500" indent="-571500">
              <a:buFontTx/>
              <a:buChar char="-"/>
            </a:pPr>
            <a:endParaRPr lang="fr-FR" sz="2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Tx/>
              <a:buChar char="-"/>
            </a:pPr>
            <a:r>
              <a:rPr lang="fr-F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Dimanche : Culte des nations !</a:t>
            </a:r>
          </a:p>
          <a:p>
            <a:pPr marL="1028700" lvl="1" indent="-571500">
              <a:buFontTx/>
              <a:buChar char="-"/>
            </a:pPr>
            <a:r>
              <a:rPr lang="fr-F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9h30 : </a:t>
            </a:r>
            <a:r>
              <a:rPr lang="fr-F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Prière</a:t>
            </a:r>
          </a:p>
          <a:p>
            <a:pPr marL="1028700" lvl="1" indent="-571500">
              <a:buFontTx/>
              <a:buChar char="-"/>
            </a:pPr>
            <a:r>
              <a:rPr lang="fr-F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10h : </a:t>
            </a:r>
            <a:r>
              <a:rPr lang="fr-F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Culte</a:t>
            </a:r>
          </a:p>
          <a:p>
            <a:pPr marL="1028700" lvl="1" indent="-571500">
              <a:buFontTx/>
              <a:buChar char="-"/>
            </a:pPr>
            <a:r>
              <a:rPr lang="fr-F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12h30</a:t>
            </a:r>
            <a:r>
              <a:rPr lang="fr-F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Barbecue !</a:t>
            </a:r>
          </a:p>
        </p:txBody>
      </p:sp>
    </p:spTree>
    <p:extLst>
      <p:ext uri="{BB962C8B-B14F-4D97-AF65-F5344CB8AC3E}">
        <p14:creationId xmlns:p14="http://schemas.microsoft.com/office/powerpoint/2010/main" val="219941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426087" y="2305616"/>
            <a:ext cx="8291826" cy="16312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bg1"/>
                </a:solidFill>
              </a:rPr>
              <a:t>« Quel </a:t>
            </a:r>
            <a:r>
              <a:rPr lang="fr-FR" sz="4000" b="1" dirty="0" smtClean="0">
                <a:solidFill>
                  <a:schemeClr val="bg1"/>
                </a:solidFill>
              </a:rPr>
              <a:t>âge as-tu ? »</a:t>
            </a:r>
            <a:endParaRPr lang="fr-FR" sz="2400" dirty="0">
              <a:solidFill>
                <a:schemeClr val="bg1"/>
              </a:solidFill>
            </a:endParaRPr>
          </a:p>
          <a:p>
            <a:pPr algn="ctr"/>
            <a:endParaRPr lang="fr-FR" sz="2000" i="1" dirty="0" smtClean="0">
              <a:solidFill>
                <a:schemeClr val="bg1"/>
              </a:solidFill>
            </a:endParaRPr>
          </a:p>
          <a:p>
            <a:pPr algn="ctr"/>
            <a:endParaRPr lang="fr-FR" sz="2000" i="1" dirty="0" smtClean="0">
              <a:solidFill>
                <a:schemeClr val="bg1"/>
              </a:solidFill>
            </a:endParaRPr>
          </a:p>
          <a:p>
            <a:pPr algn="ctr"/>
            <a:r>
              <a:rPr lang="fr-FR" sz="2000" i="1" dirty="0" smtClean="0">
                <a:solidFill>
                  <a:schemeClr val="bg1"/>
                </a:solidFill>
              </a:rPr>
              <a:t>Message par Arnaud Lenglet</a:t>
            </a:r>
            <a:endParaRPr lang="fr-FR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79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0083" y="260648"/>
            <a:ext cx="8291826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1. </a:t>
            </a:r>
            <a:r>
              <a:rPr lang="fr-FR" sz="3200" b="1" u="sng" dirty="0" smtClean="0">
                <a:solidFill>
                  <a:schemeClr val="bg1"/>
                </a:solidFill>
              </a:rPr>
              <a:t>Grandir c’est comme les antibiotiques : c’est pas automatique</a:t>
            </a:r>
          </a:p>
        </p:txBody>
      </p:sp>
      <p:pic>
        <p:nvPicPr>
          <p:cNvPr id="4" name="Image 3" descr="Success-Kid-Origina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35" y="1916832"/>
            <a:ext cx="6350000" cy="4216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0846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0083" y="260648"/>
            <a:ext cx="8291826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1. </a:t>
            </a:r>
            <a:r>
              <a:rPr lang="fr-FR" sz="3200" b="1" u="sng" dirty="0" smtClean="0">
                <a:solidFill>
                  <a:schemeClr val="bg1"/>
                </a:solidFill>
              </a:rPr>
              <a:t>Grandir c’est comme les antibiotiques : c’est pas automatique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0" y="2060848"/>
            <a:ext cx="4572000" cy="352404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Nous sommes</a:t>
            </a:r>
          </a:p>
          <a:p>
            <a:pPr algn="ctr"/>
            <a:r>
              <a:rPr lang="fr-FR" sz="11500" b="1" u="sng" dirty="0" smtClean="0">
                <a:solidFill>
                  <a:schemeClr val="bg1"/>
                </a:solidFill>
              </a:rPr>
              <a:t>TOUS</a:t>
            </a:r>
          </a:p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appelés à </a:t>
            </a:r>
            <a:r>
              <a:rPr lang="fr-FR" sz="3600" dirty="0">
                <a:solidFill>
                  <a:schemeClr val="bg1"/>
                </a:solidFill>
              </a:rPr>
              <a:t>être des </a:t>
            </a:r>
            <a:r>
              <a:rPr lang="fr-FR" sz="3600" dirty="0" smtClean="0">
                <a:solidFill>
                  <a:schemeClr val="bg1"/>
                </a:solidFill>
              </a:rPr>
              <a:t>baptiseurs pour </a:t>
            </a:r>
            <a:r>
              <a:rPr lang="fr-FR" sz="3600" dirty="0">
                <a:solidFill>
                  <a:schemeClr val="bg1"/>
                </a:solidFill>
              </a:rPr>
              <a:t>Dieu.</a:t>
            </a:r>
          </a:p>
        </p:txBody>
      </p:sp>
    </p:spTree>
    <p:extLst>
      <p:ext uri="{BB962C8B-B14F-4D97-AF65-F5344CB8AC3E}">
        <p14:creationId xmlns:p14="http://schemas.microsoft.com/office/powerpoint/2010/main" val="78835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0083" y="260648"/>
            <a:ext cx="8291826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1. </a:t>
            </a:r>
            <a:r>
              <a:rPr lang="fr-FR" sz="3200" b="1" u="sng" dirty="0" smtClean="0">
                <a:solidFill>
                  <a:schemeClr val="bg1"/>
                </a:solidFill>
              </a:rPr>
              <a:t>Grandir c’est comme les antibiotiques : c’est pas automatique</a:t>
            </a:r>
          </a:p>
        </p:txBody>
      </p:sp>
      <p:sp>
        <p:nvSpPr>
          <p:cNvPr id="3" name="Rectangle 2"/>
          <p:cNvSpPr/>
          <p:nvPr/>
        </p:nvSpPr>
        <p:spPr>
          <a:xfrm>
            <a:off x="1225068" y="2520075"/>
            <a:ext cx="6693865" cy="29251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200" dirty="0">
                <a:solidFill>
                  <a:srgbClr val="FFFFFF"/>
                </a:solidFill>
              </a:rPr>
              <a:t>1. L'adoration</a:t>
            </a:r>
          </a:p>
          <a:p>
            <a:r>
              <a:rPr lang="fr-FR" sz="3200" dirty="0">
                <a:solidFill>
                  <a:srgbClr val="FFFFFF"/>
                </a:solidFill>
              </a:rPr>
              <a:t>2. La communion fraternelle</a:t>
            </a:r>
          </a:p>
          <a:p>
            <a:r>
              <a:rPr lang="fr-FR" sz="3200" dirty="0">
                <a:solidFill>
                  <a:srgbClr val="FFFFFF"/>
                </a:solidFill>
              </a:rPr>
              <a:t>3. La connaissance</a:t>
            </a:r>
          </a:p>
          <a:p>
            <a:r>
              <a:rPr lang="fr-FR" sz="3200" dirty="0">
                <a:solidFill>
                  <a:srgbClr val="FFFFFF"/>
                </a:solidFill>
              </a:rPr>
              <a:t>4. La service dans l'église</a:t>
            </a:r>
          </a:p>
          <a:p>
            <a:r>
              <a:rPr lang="fr-FR" sz="3200" dirty="0">
                <a:solidFill>
                  <a:srgbClr val="FFFFFF"/>
                </a:solidFill>
              </a:rPr>
              <a:t>5. Le service en dehors de l'église</a:t>
            </a:r>
          </a:p>
        </p:txBody>
      </p:sp>
    </p:spTree>
    <p:extLst>
      <p:ext uri="{BB962C8B-B14F-4D97-AF65-F5344CB8AC3E}">
        <p14:creationId xmlns:p14="http://schemas.microsoft.com/office/powerpoint/2010/main" val="240807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0083" y="260648"/>
            <a:ext cx="8291826" cy="5847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2. </a:t>
            </a:r>
            <a:r>
              <a:rPr lang="fr-FR" sz="3200" b="1" u="sng" dirty="0" smtClean="0">
                <a:solidFill>
                  <a:schemeClr val="bg1"/>
                </a:solidFill>
              </a:rPr>
              <a:t>Acquiers le discernement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38295" y="1630541"/>
            <a:ext cx="7667411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Prenons : </a:t>
            </a:r>
            <a:r>
              <a:rPr lang="fr-FR" sz="3600" b="1" dirty="0" smtClean="0">
                <a:solidFill>
                  <a:schemeClr val="bg1"/>
                </a:solidFill>
              </a:rPr>
              <a:t>Hébreux 5. 11-14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38295" y="3053278"/>
            <a:ext cx="7667411" cy="209288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>
                <a:solidFill>
                  <a:schemeClr val="bg1"/>
                </a:solidFill>
              </a:rPr>
              <a:t>« Mais </a:t>
            </a:r>
            <a:r>
              <a:rPr lang="fr-FR" sz="2800" dirty="0">
                <a:solidFill>
                  <a:schemeClr val="bg1"/>
                </a:solidFill>
              </a:rPr>
              <a:t>la nourriture solide est pour les </a:t>
            </a:r>
            <a:r>
              <a:rPr lang="fr-FR" sz="2800" u="sng" dirty="0" smtClean="0">
                <a:solidFill>
                  <a:schemeClr val="bg1"/>
                </a:solidFill>
              </a:rPr>
              <a:t>adultes</a:t>
            </a:r>
            <a:r>
              <a:rPr lang="fr-FR" sz="2800" dirty="0" smtClean="0">
                <a:solidFill>
                  <a:schemeClr val="bg1"/>
                </a:solidFill>
              </a:rPr>
              <a:t>, </a:t>
            </a:r>
            <a:r>
              <a:rPr lang="fr-FR" sz="2800" dirty="0">
                <a:solidFill>
                  <a:schemeClr val="bg1"/>
                </a:solidFill>
              </a:rPr>
              <a:t>pour ceux qui, en raison de leur expérience, ont le </a:t>
            </a:r>
            <a:r>
              <a:rPr lang="fr-FR" sz="2800" u="sng" dirty="0" smtClean="0">
                <a:solidFill>
                  <a:schemeClr val="bg1"/>
                </a:solidFill>
              </a:rPr>
              <a:t>jugement </a:t>
            </a:r>
            <a:r>
              <a:rPr lang="fr-FR" sz="2800" u="sng" dirty="0">
                <a:solidFill>
                  <a:schemeClr val="bg1"/>
                </a:solidFill>
              </a:rPr>
              <a:t>exercé à discerner ce qui est bien et ce qui est </a:t>
            </a:r>
            <a:r>
              <a:rPr lang="fr-FR" sz="2800" u="sng" dirty="0" smtClean="0">
                <a:solidFill>
                  <a:schemeClr val="bg1"/>
                </a:solidFill>
              </a:rPr>
              <a:t>mal.</a:t>
            </a:r>
            <a:r>
              <a:rPr lang="fr-FR" sz="2800" dirty="0" smtClean="0">
                <a:solidFill>
                  <a:schemeClr val="bg1"/>
                </a:solidFill>
              </a:rPr>
              <a:t> »</a:t>
            </a:r>
            <a:endParaRPr lang="fr-FR" sz="2800" dirty="0">
              <a:solidFill>
                <a:schemeClr val="bg1"/>
              </a:solidFill>
            </a:endParaRPr>
          </a:p>
          <a:p>
            <a:pPr algn="r"/>
            <a:r>
              <a:rPr lang="fr-FR" dirty="0" smtClean="0">
                <a:solidFill>
                  <a:schemeClr val="bg1"/>
                </a:solidFill>
              </a:rPr>
              <a:t>Hébreux 5. 14</a:t>
            </a:r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0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0083" y="260648"/>
            <a:ext cx="8291826" cy="5847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2. </a:t>
            </a:r>
            <a:r>
              <a:rPr lang="fr-FR" sz="3200" b="1" u="sng" dirty="0" smtClean="0">
                <a:solidFill>
                  <a:schemeClr val="bg1"/>
                </a:solidFill>
              </a:rPr>
              <a:t>Acquiers le discernement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38295" y="1630541"/>
            <a:ext cx="7667411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Prenons : </a:t>
            </a:r>
            <a:r>
              <a:rPr lang="fr-FR" sz="3600" b="1" dirty="0" smtClean="0">
                <a:solidFill>
                  <a:schemeClr val="bg1"/>
                </a:solidFill>
              </a:rPr>
              <a:t>Actes 17. 10-11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38295" y="3053278"/>
            <a:ext cx="7667411" cy="209288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fr-FR" sz="2800" dirty="0" smtClean="0">
                <a:solidFill>
                  <a:schemeClr val="bg1"/>
                </a:solidFill>
              </a:rPr>
              <a:t>« Ils </a:t>
            </a:r>
            <a:r>
              <a:rPr lang="fr-FR" sz="2800" dirty="0">
                <a:solidFill>
                  <a:schemeClr val="bg1"/>
                </a:solidFill>
              </a:rPr>
              <a:t>accueillirent la parole avec </a:t>
            </a:r>
            <a:r>
              <a:rPr lang="fr-FR" sz="2800" u="sng" dirty="0" smtClean="0">
                <a:solidFill>
                  <a:schemeClr val="bg1"/>
                </a:solidFill>
              </a:rPr>
              <a:t>beaucoup d'empressement</a:t>
            </a:r>
            <a:r>
              <a:rPr lang="fr-FR" sz="2800" dirty="0" smtClean="0">
                <a:solidFill>
                  <a:schemeClr val="bg1"/>
                </a:solidFill>
              </a:rPr>
              <a:t>, </a:t>
            </a:r>
            <a:r>
              <a:rPr lang="fr-FR" sz="2800" dirty="0">
                <a:solidFill>
                  <a:schemeClr val="bg1"/>
                </a:solidFill>
              </a:rPr>
              <a:t>et ils </a:t>
            </a:r>
            <a:r>
              <a:rPr lang="fr-FR" sz="2800" u="sng" dirty="0" smtClean="0">
                <a:solidFill>
                  <a:schemeClr val="bg1"/>
                </a:solidFill>
              </a:rPr>
              <a:t>examinaient </a:t>
            </a:r>
            <a:r>
              <a:rPr lang="fr-FR" sz="2800" u="sng" dirty="0">
                <a:solidFill>
                  <a:schemeClr val="bg1"/>
                </a:solidFill>
              </a:rPr>
              <a:t>chaque jour</a:t>
            </a:r>
            <a:r>
              <a:rPr lang="fr-FR" sz="2800" dirty="0">
                <a:solidFill>
                  <a:schemeClr val="bg1"/>
                </a:solidFill>
              </a:rPr>
              <a:t> les Ecritures pour </a:t>
            </a:r>
            <a:r>
              <a:rPr lang="fr-FR" sz="2800" dirty="0" smtClean="0">
                <a:solidFill>
                  <a:schemeClr val="bg1"/>
                </a:solidFill>
              </a:rPr>
              <a:t>voir </a:t>
            </a:r>
            <a:r>
              <a:rPr lang="fr-FR" sz="2800" u="sng" dirty="0">
                <a:solidFill>
                  <a:schemeClr val="bg1"/>
                </a:solidFill>
              </a:rPr>
              <a:t>si ce qu'on leur disait était </a:t>
            </a:r>
            <a:r>
              <a:rPr lang="fr-FR" sz="2800" u="sng" dirty="0" smtClean="0">
                <a:solidFill>
                  <a:schemeClr val="bg1"/>
                </a:solidFill>
              </a:rPr>
              <a:t>exact</a:t>
            </a:r>
            <a:r>
              <a:rPr lang="fr-FR" sz="28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fr-FR" sz="2800" dirty="0" smtClean="0">
              <a:solidFill>
                <a:schemeClr val="bg1"/>
              </a:solidFill>
            </a:endParaRPr>
          </a:p>
          <a:p>
            <a:pPr algn="r"/>
            <a:r>
              <a:rPr lang="fr-FR" dirty="0" smtClean="0">
                <a:solidFill>
                  <a:schemeClr val="bg1"/>
                </a:solidFill>
              </a:rPr>
              <a:t>Actes 17. 10-11</a:t>
            </a:r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66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5237" r="8775" b="6615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OrdinateurProjection\Google Drive\[1] Ordinateur de l'église\Prochain culte\Vignette-Eglise-de-Dieu-Vauréal-800x7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92" y="139587"/>
            <a:ext cx="1196645" cy="9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90083" y="260648"/>
            <a:ext cx="8291826" cy="5847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chemeClr val="bg1"/>
                </a:solidFill>
              </a:rPr>
              <a:t>2. </a:t>
            </a:r>
            <a:r>
              <a:rPr lang="fr-FR" sz="3200" b="1" u="sng" dirty="0" smtClean="0">
                <a:solidFill>
                  <a:schemeClr val="bg1"/>
                </a:solidFill>
              </a:rPr>
              <a:t>Acquiers le discernement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38295" y="1630541"/>
            <a:ext cx="7667411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3 moyens :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086813" y="3053278"/>
            <a:ext cx="6970374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fr-FR" sz="2800" dirty="0" smtClean="0">
                <a:solidFill>
                  <a:schemeClr val="bg1"/>
                </a:solidFill>
              </a:rPr>
              <a:t>Prendre sa Bible le dimanche matin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fr-FR" sz="2800" dirty="0" smtClean="0">
                <a:solidFill>
                  <a:schemeClr val="bg1"/>
                </a:solidFill>
              </a:rPr>
              <a:t>Prendre des notes durant le message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fr-FR" sz="2800" dirty="0" smtClean="0">
                <a:solidFill>
                  <a:schemeClr val="bg1"/>
                </a:solidFill>
              </a:rPr>
              <a:t>Ecouter « d’autres sons de cloche »</a:t>
            </a:r>
          </a:p>
        </p:txBody>
      </p:sp>
    </p:spTree>
    <p:extLst>
      <p:ext uri="{BB962C8B-B14F-4D97-AF65-F5344CB8AC3E}">
        <p14:creationId xmlns:p14="http://schemas.microsoft.com/office/powerpoint/2010/main" val="191249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4563</TotalTime>
  <Words>516</Words>
  <Application>Microsoft Macintosh PowerPoint</Application>
  <PresentationFormat>Présentation à l'écran (4:3)</PresentationFormat>
  <Paragraphs>126</Paragraphs>
  <Slides>27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28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Joyeux anniversaire ?, ? !  Que Dieu vous bénisse 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Ordinateur Projection Vaureal</dc:creator>
  <cp:lastModifiedBy>Arnaud Lenglet</cp:lastModifiedBy>
  <cp:revision>256</cp:revision>
  <dcterms:created xsi:type="dcterms:W3CDTF">2014-03-23T08:54:25Z</dcterms:created>
  <dcterms:modified xsi:type="dcterms:W3CDTF">2015-08-22T21:04:38Z</dcterms:modified>
</cp:coreProperties>
</file>